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8" r:id="rId2"/>
  </p:sldIdLst>
  <p:sldSz cx="7561263" cy="10693400"/>
  <p:notesSz cx="6797675" cy="987425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orient="horz" pos="1116">
          <p15:clr>
            <a:srgbClr val="A4A3A4"/>
          </p15:clr>
        </p15:guide>
        <p15:guide id="3" orient="horz" pos="348">
          <p15:clr>
            <a:srgbClr val="A4A3A4"/>
          </p15:clr>
        </p15:guide>
        <p15:guide id="4" orient="horz" pos="4470">
          <p15:clr>
            <a:srgbClr val="A4A3A4"/>
          </p15:clr>
        </p15:guide>
        <p15:guide id="5" pos="3368">
          <p15:clr>
            <a:srgbClr val="A4A3A4"/>
          </p15:clr>
        </p15:guide>
        <p15:guide id="6" pos="828">
          <p15:clr>
            <a:srgbClr val="A4A3A4"/>
          </p15:clr>
        </p15:guide>
        <p15:guide id="7" pos="1824">
          <p15:clr>
            <a:srgbClr val="A4A3A4"/>
          </p15:clr>
        </p15:guide>
        <p15:guide id="8" pos="6011">
          <p15:clr>
            <a:srgbClr val="A4A3A4"/>
          </p15:clr>
        </p15:guide>
        <p15:guide id="9" pos="6456">
          <p15:clr>
            <a:srgbClr val="A4A3A4"/>
          </p15:clr>
        </p15:guide>
        <p15:guide id="10" pos="6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7DE"/>
    <a:srgbClr val="3810E2"/>
    <a:srgbClr val="336699"/>
    <a:srgbClr val="070C11"/>
    <a:srgbClr val="F8F8F8"/>
    <a:srgbClr val="005AA9"/>
    <a:srgbClr val="504F53"/>
    <a:srgbClr val="DDDDDD"/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3096" autoAdjust="0"/>
  </p:normalViewPr>
  <p:slideViewPr>
    <p:cSldViewPr showGuides="1">
      <p:cViewPr>
        <p:scale>
          <a:sx n="84" d="100"/>
          <a:sy n="84" d="100"/>
        </p:scale>
        <p:origin x="-1074" y="960"/>
      </p:cViewPr>
      <p:guideLst>
        <p:guide orient="horz" pos="3369"/>
        <p:guide orient="horz" pos="1578"/>
        <p:guide orient="horz" pos="492"/>
        <p:guide orient="horz" pos="6322"/>
        <p:guide pos="2382"/>
        <p:guide pos="585"/>
        <p:guide pos="1290"/>
        <p:guide pos="4250"/>
        <p:guide pos="4565"/>
        <p:guide pos="4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873" cy="495619"/>
          </a:xfrm>
          <a:prstGeom prst="rect">
            <a:avLst/>
          </a:prstGeom>
        </p:spPr>
        <p:txBody>
          <a:bodyPr vert="horz" lIns="91906" tIns="45953" rIns="91906" bIns="4595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201" y="2"/>
            <a:ext cx="2945873" cy="495619"/>
          </a:xfrm>
          <a:prstGeom prst="rect">
            <a:avLst/>
          </a:prstGeom>
        </p:spPr>
        <p:txBody>
          <a:bodyPr vert="horz" lIns="91906" tIns="45953" rIns="91906" bIns="45953" rtlCol="0"/>
          <a:lstStyle>
            <a:lvl1pPr algn="r">
              <a:defRPr sz="1200"/>
            </a:lvl1pPr>
          </a:lstStyle>
          <a:p>
            <a:fld id="{D92B9F7C-DFFD-412C-AF38-D605E5DCDD12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9378633"/>
            <a:ext cx="2945873" cy="495619"/>
          </a:xfrm>
          <a:prstGeom prst="rect">
            <a:avLst/>
          </a:prstGeom>
        </p:spPr>
        <p:txBody>
          <a:bodyPr vert="horz" lIns="91906" tIns="45953" rIns="91906" bIns="4595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201" y="9378633"/>
            <a:ext cx="2945873" cy="495619"/>
          </a:xfrm>
          <a:prstGeom prst="rect">
            <a:avLst/>
          </a:prstGeom>
        </p:spPr>
        <p:txBody>
          <a:bodyPr vert="horz" lIns="91906" tIns="45953" rIns="91906" bIns="45953" rtlCol="0" anchor="b"/>
          <a:lstStyle>
            <a:lvl1pPr algn="r">
              <a:defRPr sz="1200"/>
            </a:lvl1pPr>
          </a:lstStyle>
          <a:p>
            <a:fld id="{98770EE1-D24D-4357-99D8-F8BD75F18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824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3713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3713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28.09.2020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1363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15" tIns="45907" rIns="91815" bIns="4590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2"/>
            <a:ext cx="5438140" cy="4443413"/>
          </a:xfrm>
          <a:prstGeom prst="rect">
            <a:avLst/>
          </a:prstGeom>
        </p:spPr>
        <p:txBody>
          <a:bodyPr vert="horz" lIns="91815" tIns="45907" rIns="91815" bIns="459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3713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378824"/>
            <a:ext cx="2945659" cy="493713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3203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90738" y="741363"/>
            <a:ext cx="26162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511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228"/>
            <a:ext cx="7560140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67095" y="5244864"/>
            <a:ext cx="6427074" cy="2292150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134190" y="7587098"/>
            <a:ext cx="5292884" cy="2732758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984"/>
            <a:ext cx="7560141" cy="1068968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246" y="2505531"/>
            <a:ext cx="6053549" cy="7530057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0363" indent="3175">
              <a:defRPr>
                <a:latin typeface="+mj-lt"/>
              </a:defRPr>
            </a:lvl2pPr>
            <a:lvl3pPr marL="628650" indent="-260350">
              <a:tabLst/>
              <a:defRPr>
                <a:latin typeface="+mj-lt"/>
              </a:defRPr>
            </a:lvl3pPr>
            <a:lvl4pPr marL="0" indent="360363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900796" y="7994441"/>
            <a:ext cx="763749" cy="5876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80245" y="781298"/>
            <a:ext cx="6067196" cy="1724233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738"/>
            <a:ext cx="7560141" cy="1068968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246" y="2505531"/>
            <a:ext cx="6053549" cy="7530057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3538" indent="0">
              <a:defRPr>
                <a:latin typeface="+mj-lt"/>
              </a:defRPr>
            </a:lvl2pPr>
            <a:lvl3pPr marL="628650" indent="-260350">
              <a:defRPr>
                <a:latin typeface="+mj-lt"/>
              </a:defRPr>
            </a:lvl3pPr>
            <a:lvl4pPr marL="0" indent="360363">
              <a:defRPr>
                <a:latin typeface="+mj-lt"/>
              </a:defRPr>
            </a:lvl4pPr>
            <a:lvl5pPr marL="143510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79658" y="781298"/>
            <a:ext cx="6067782" cy="1724233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2"/>
            <a:ext cx="7560141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6" y="1578760"/>
            <a:ext cx="6053549" cy="3156922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246" y="5347822"/>
            <a:ext cx="6053549" cy="4687764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984"/>
            <a:ext cx="7560141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5" y="781295"/>
            <a:ext cx="6067196" cy="17242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0246" y="2505529"/>
            <a:ext cx="2994045" cy="73219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33440" y="2505529"/>
            <a:ext cx="3014001" cy="73219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4" y="781294"/>
            <a:ext cx="6502956" cy="172423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244" y="2505529"/>
            <a:ext cx="3038690" cy="8856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0244" y="3391196"/>
            <a:ext cx="3038690" cy="664439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780633" y="2505529"/>
            <a:ext cx="2966808" cy="8856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780633" y="3411812"/>
            <a:ext cx="2966808" cy="662377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984"/>
            <a:ext cx="7560141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4" y="781295"/>
            <a:ext cx="6502956" cy="17242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773259" y="9156892"/>
            <a:ext cx="469211" cy="101836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25755"/>
            <a:ext cx="2487603" cy="181193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11321" y="472787"/>
            <a:ext cx="1988770" cy="100597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388" y="472787"/>
            <a:ext cx="5842913" cy="100597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720" y="764070"/>
            <a:ext cx="6072720" cy="1731216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4720" y="2495127"/>
            <a:ext cx="6072720" cy="7540459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83265" y="9420147"/>
            <a:ext cx="512445" cy="985193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1043056" rtl="0" eaLnBrk="1" latinLnBrk="0" hangingPunct="1">
        <a:lnSpc>
          <a:spcPts val="5200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538" indent="0" algn="l" defTabSz="1043056" rtl="0" eaLnBrk="1" latinLnBrk="0" hangingPunct="1">
        <a:spcBef>
          <a:spcPct val="20000"/>
        </a:spcBef>
        <a:buFont typeface="+mj-lt"/>
        <a:buNone/>
        <a:defRPr sz="36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538" indent="0" algn="l" defTabSz="1043056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788" indent="-260350" algn="l" defTabSz="1043056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363" algn="just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5100" indent="0" algn="l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1"/>
          <p:cNvSpPr>
            <a:spLocks noGrp="1"/>
          </p:cNvSpPr>
          <p:nvPr>
            <p:ph idx="1"/>
          </p:nvPr>
        </p:nvSpPr>
        <p:spPr>
          <a:xfrm>
            <a:off x="180231" y="3690516"/>
            <a:ext cx="6768751" cy="6696744"/>
          </a:xfrm>
        </p:spPr>
        <p:txBody>
          <a:bodyPr>
            <a:normAutofit fontScale="25000" lnSpcReduction="20000"/>
          </a:bodyPr>
          <a:lstStyle/>
          <a:p>
            <a:pPr marL="271463" indent="-180975" algn="ctr">
              <a:tabLst>
                <a:tab pos="361950" algn="l"/>
              </a:tabLst>
            </a:pPr>
            <a:endParaRPr lang="ru-RU" sz="3200" dirty="0" smtClean="0"/>
          </a:p>
          <a:p>
            <a:pPr marL="271463" indent="-180975" algn="ctr">
              <a:tabLst>
                <a:tab pos="361950" algn="l"/>
              </a:tabLst>
            </a:pPr>
            <a:r>
              <a:rPr lang="ru-RU" sz="8000" u="sng" dirty="0" smtClean="0"/>
              <a:t>ПОЛУЧИТЬ  </a:t>
            </a:r>
            <a:r>
              <a:rPr lang="ru-RU" sz="8000" u="sng" dirty="0" smtClean="0"/>
              <a:t>НАЛОГОВОЕ  УВЕДОМЛЕНИЕ  </a:t>
            </a:r>
            <a:r>
              <a:rPr lang="ru-RU" sz="8000" u="sng" dirty="0" smtClean="0"/>
              <a:t>МОЖНО</a:t>
            </a:r>
          </a:p>
          <a:p>
            <a:pPr marL="271463" indent="-180975" algn="ctr">
              <a:tabLst>
                <a:tab pos="361950" algn="l"/>
              </a:tabLst>
            </a:pPr>
            <a:endParaRPr lang="ru-RU" dirty="0" smtClean="0"/>
          </a:p>
          <a:p>
            <a:pPr marL="361950" indent="-271463"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ru-RU" sz="7200" dirty="0"/>
              <a:t>В</a:t>
            </a:r>
            <a:r>
              <a:rPr lang="ru-RU" sz="7200" dirty="0" smtClean="0"/>
              <a:t> «Личном кабинете физического лица» на сайте ФНС России</a:t>
            </a:r>
          </a:p>
          <a:p>
            <a:pPr marL="361950" indent="-271463"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ru-RU" sz="7200" dirty="0" smtClean="0"/>
              <a:t>Через почтовое отделение связи</a:t>
            </a:r>
          </a:p>
          <a:p>
            <a:pPr marL="361950" indent="-271463"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ru-RU" sz="7200" dirty="0" smtClean="0"/>
              <a:t>В любом налоговом органе или МФЦ «Мои документы»</a:t>
            </a:r>
          </a:p>
          <a:p>
            <a:pPr marL="90488" algn="ctr">
              <a:tabLst>
                <a:tab pos="361950" algn="l"/>
              </a:tabLst>
            </a:pPr>
            <a:endParaRPr lang="ru-RU" sz="4000" dirty="0"/>
          </a:p>
          <a:p>
            <a:pPr marL="271463" indent="-180975" algn="ctr">
              <a:tabLst>
                <a:tab pos="361950" algn="l"/>
              </a:tabLst>
            </a:pPr>
            <a:r>
              <a:rPr lang="ru-RU" sz="8000" u="sng" dirty="0" smtClean="0"/>
              <a:t>УПЛАТИТЬ  </a:t>
            </a:r>
            <a:r>
              <a:rPr lang="ru-RU" sz="8000" u="sng" dirty="0" smtClean="0"/>
              <a:t>НАЛОГИ  </a:t>
            </a:r>
            <a:r>
              <a:rPr lang="ru-RU" sz="8000" u="sng" dirty="0" smtClean="0"/>
              <a:t>МОЖНО</a:t>
            </a:r>
            <a:endParaRPr lang="ru-RU" sz="8000" dirty="0" smtClean="0"/>
          </a:p>
          <a:p>
            <a:pPr marL="271463" indent="-180975" algn="ctr">
              <a:tabLst>
                <a:tab pos="361950" algn="l"/>
              </a:tabLst>
            </a:pPr>
            <a:endParaRPr lang="ru-RU" dirty="0" smtClean="0"/>
          </a:p>
          <a:p>
            <a:pPr marL="450850" indent="-360363" algn="just">
              <a:buFont typeface="Wingdings" panose="05000000000000000000" pitchFamily="2" charset="2"/>
              <a:buChar char="ü"/>
              <a:tabLst>
                <a:tab pos="271463" algn="l"/>
              </a:tabLst>
            </a:pPr>
            <a:r>
              <a:rPr lang="ru-RU" sz="7200" dirty="0" smtClean="0"/>
              <a:t>Он-</a:t>
            </a:r>
            <a:r>
              <a:rPr lang="ru-RU" sz="7200" dirty="0" err="1" smtClean="0"/>
              <a:t>лайн</a:t>
            </a:r>
            <a:r>
              <a:rPr lang="ru-RU" sz="7200" dirty="0" smtClean="0"/>
              <a:t>, в </a:t>
            </a:r>
            <a:r>
              <a:rPr lang="ru-RU" sz="7200" dirty="0" err="1" smtClean="0"/>
              <a:t>т.ч</a:t>
            </a:r>
            <a:r>
              <a:rPr lang="ru-RU" sz="7200" dirty="0" smtClean="0"/>
              <a:t>. единым налоговым платежом:</a:t>
            </a:r>
          </a:p>
          <a:p>
            <a:pPr marL="90488" algn="just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ru-RU" sz="7200" dirty="0" smtClean="0"/>
              <a:t>Через мобильное приложение «Налоги ФЛ»</a:t>
            </a:r>
          </a:p>
          <a:p>
            <a:pPr marL="90488" algn="just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ru-RU" sz="7200" dirty="0" smtClean="0"/>
              <a:t>Через сайт </a:t>
            </a:r>
            <a:r>
              <a:rPr lang="ru-RU" sz="7200" dirty="0"/>
              <a:t>ФНС </a:t>
            </a:r>
            <a:r>
              <a:rPr lang="ru-RU" sz="7200" dirty="0" smtClean="0"/>
              <a:t>России с помощью сервисов </a:t>
            </a:r>
            <a:r>
              <a:rPr lang="ru-RU" sz="7200" dirty="0"/>
              <a:t>«Уплата налогов и пошлин</a:t>
            </a:r>
            <a:r>
              <a:rPr lang="ru-RU" sz="7200" dirty="0" smtClean="0"/>
              <a:t>», либо «Личный кабинет для физических лиц</a:t>
            </a:r>
            <a:r>
              <a:rPr lang="ru-RU" sz="7200" dirty="0" smtClean="0"/>
              <a:t>», </a:t>
            </a:r>
            <a:r>
              <a:rPr lang="ru-RU" sz="7200" dirty="0" smtClean="0"/>
              <a:t>в </a:t>
            </a:r>
            <a:r>
              <a:rPr lang="ru-RU" sz="7200" dirty="0" err="1" smtClean="0"/>
              <a:t>т.ч</a:t>
            </a:r>
            <a:r>
              <a:rPr lang="ru-RU" sz="7200" dirty="0" smtClean="0"/>
              <a:t>. по логину и паролю федерального портала «</a:t>
            </a:r>
            <a:r>
              <a:rPr lang="ru-RU" sz="7200" dirty="0" err="1" smtClean="0"/>
              <a:t>Госуслуги</a:t>
            </a:r>
            <a:r>
              <a:rPr lang="ru-RU" sz="7200" dirty="0" smtClean="0"/>
              <a:t>»</a:t>
            </a:r>
          </a:p>
          <a:p>
            <a:pPr marL="450850" indent="-361950" algn="just"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ru-RU" sz="7200" dirty="0" smtClean="0"/>
              <a:t>По </a:t>
            </a:r>
            <a:r>
              <a:rPr lang="ru-RU" sz="7200" dirty="0"/>
              <a:t>реквизитам платежа в налоговом </a:t>
            </a:r>
            <a:r>
              <a:rPr lang="ru-RU" sz="7200" dirty="0" smtClean="0"/>
              <a:t>уведомлении: </a:t>
            </a:r>
          </a:p>
          <a:p>
            <a:pPr marL="180975" indent="-92075" algn="just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ru-RU" sz="7200" dirty="0" smtClean="0"/>
              <a:t>Через платежные терминалы, банки и почтовые отделения</a:t>
            </a:r>
            <a:endParaRPr lang="ru-RU" sz="7200" dirty="0"/>
          </a:p>
          <a:p>
            <a:pPr marL="271463" indent="-180975" algn="ctr">
              <a:tabLst>
                <a:tab pos="361950" algn="l"/>
              </a:tabLst>
            </a:pPr>
            <a:endParaRPr lang="ru-RU" sz="5600" dirty="0" smtClean="0"/>
          </a:p>
          <a:p>
            <a:pPr marL="90488" algn="ctr">
              <a:tabLst>
                <a:tab pos="361950" algn="l"/>
              </a:tabLst>
            </a:pPr>
            <a:r>
              <a:rPr lang="ru-RU" sz="7200" dirty="0" smtClean="0">
                <a:solidFill>
                  <a:srgbClr val="FF0000"/>
                </a:solidFill>
              </a:rPr>
              <a:t>Напоминаем! </a:t>
            </a:r>
          </a:p>
          <a:p>
            <a:pPr marL="90488" algn="ctr">
              <a:tabLst>
                <a:tab pos="361950" algn="l"/>
              </a:tabLst>
            </a:pPr>
            <a:r>
              <a:rPr lang="ru-RU" sz="7200" b="0" dirty="0" smtClean="0"/>
              <a:t>1. Налоговое </a:t>
            </a:r>
            <a:r>
              <a:rPr lang="ru-RU" sz="7200" b="0" dirty="0"/>
              <a:t>уведомление </a:t>
            </a:r>
            <a:r>
              <a:rPr lang="ru-RU" sz="7200" b="0" dirty="0" smtClean="0"/>
              <a:t>направляется </a:t>
            </a:r>
            <a:r>
              <a:rPr lang="ru-RU" sz="7200" b="0" dirty="0" smtClean="0"/>
              <a:t>не </a:t>
            </a:r>
            <a:r>
              <a:rPr lang="ru-RU" sz="7200" b="0" dirty="0"/>
              <a:t>позднее 30 рабочих дней  до наступления срока уплаты налога (статья 52 Налогового Кодекса Российской Федерации)</a:t>
            </a:r>
          </a:p>
          <a:p>
            <a:pPr marL="271463" indent="-180975" algn="ctr">
              <a:tabLst>
                <a:tab pos="361950" algn="l"/>
              </a:tabLst>
            </a:pPr>
            <a:endParaRPr lang="ru-RU" sz="2000" b="0" dirty="0"/>
          </a:p>
          <a:p>
            <a:pPr marL="271463" indent="-180975" algn="ctr">
              <a:tabLst>
                <a:tab pos="361950" algn="l"/>
              </a:tabLst>
            </a:pPr>
            <a:endParaRPr lang="en-US" b="0" dirty="0" smtClean="0"/>
          </a:p>
          <a:p>
            <a:pPr marL="271463" indent="-180975" algn="ctr">
              <a:tabLst>
                <a:tab pos="361950" algn="l"/>
              </a:tabLst>
            </a:pPr>
            <a:r>
              <a:rPr lang="ru-RU" sz="7200" b="0" dirty="0" smtClean="0"/>
              <a:t>2. Уплата налогов после установленного срока влечет </a:t>
            </a:r>
            <a:r>
              <a:rPr lang="ru-RU" sz="7200" b="0" dirty="0"/>
              <a:t>применение мер принудительного взыскания к </a:t>
            </a:r>
            <a:r>
              <a:rPr lang="ru-RU" sz="7200" b="0" dirty="0" smtClean="0"/>
              <a:t>должнику, </a:t>
            </a:r>
          </a:p>
          <a:p>
            <a:pPr marL="271463" indent="-180975" algn="ctr">
              <a:tabLst>
                <a:tab pos="361950" algn="l"/>
              </a:tabLst>
            </a:pPr>
            <a:r>
              <a:rPr lang="ru-RU" sz="7200" b="0" dirty="0" smtClean="0"/>
              <a:t>либо </a:t>
            </a:r>
            <a:r>
              <a:rPr lang="ru-RU" sz="7200" b="0" dirty="0"/>
              <a:t>взыскание в судебном порядке</a:t>
            </a:r>
            <a:r>
              <a:rPr lang="ru-RU" sz="7200" b="0" dirty="0" smtClean="0"/>
              <a:t>. </a:t>
            </a:r>
          </a:p>
          <a:p>
            <a:pPr marL="271463" indent="-180975" algn="ctr">
              <a:tabLst>
                <a:tab pos="361950" algn="l"/>
              </a:tabLst>
            </a:pPr>
            <a:endParaRPr lang="ru-RU" sz="3200" dirty="0" smtClean="0"/>
          </a:p>
          <a:p>
            <a:pPr marL="90488" lvl="2" indent="0" algn="ctr">
              <a:buNone/>
              <a:tabLst>
                <a:tab pos="361950" algn="l"/>
              </a:tabLst>
            </a:pPr>
            <a:r>
              <a:rPr lang="ru-RU" sz="6400" b="1" u="sng" dirty="0" smtClean="0"/>
              <a:t>Подробности на </a:t>
            </a:r>
            <a:r>
              <a:rPr lang="en-US" sz="6400" b="1" u="sng" dirty="0" smtClean="0"/>
              <a:t>www.nalog.ru</a:t>
            </a:r>
            <a:r>
              <a:rPr lang="ru-RU" sz="6400" b="1" u="sng" dirty="0" smtClean="0"/>
              <a:t>/</a:t>
            </a:r>
            <a:r>
              <a:rPr lang="en-US" sz="6400" b="1" u="sng" dirty="0" err="1" smtClean="0"/>
              <a:t>nifz</a:t>
            </a:r>
            <a:endParaRPr lang="ru-RU" sz="6400" b="1" u="sng" dirty="0" smtClean="0"/>
          </a:p>
          <a:p>
            <a:pPr marL="311150" indent="-220663" algn="ctr"/>
            <a:r>
              <a:rPr lang="ru-RU" sz="5600" u="sng" dirty="0" smtClean="0"/>
              <a:t>Контакт-центр ФНС России: 8 800 222 2222</a:t>
            </a:r>
            <a:endParaRPr lang="ru-RU" sz="5600" u="sng" dirty="0"/>
          </a:p>
        </p:txBody>
      </p:sp>
      <p:sp>
        <p:nvSpPr>
          <p:cNvPr id="3" name="Название 2"/>
          <p:cNvSpPr>
            <a:spLocks noGrp="1"/>
          </p:cNvSpPr>
          <p:nvPr>
            <p:ph type="title"/>
          </p:nvPr>
        </p:nvSpPr>
        <p:spPr>
          <a:xfrm>
            <a:off x="468262" y="1503141"/>
            <a:ext cx="6840761" cy="216024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</a:t>
            </a:r>
            <a:b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ДЕКАБРЯ 2020</a:t>
            </a:r>
            <a:r>
              <a:rPr lang="ru-RU" sz="4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УПЛАТИТЬ ИМУЩЕСТВЕННЫЕ НАЛОГИ</a:t>
            </a:r>
            <a:endParaRPr lang="ru-RU" sz="2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Изображение 10" descr="FNS_vizitka_for_rukovodstv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280" y="774386"/>
            <a:ext cx="859817" cy="89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азвание 2"/>
          <p:cNvSpPr txBox="1">
            <a:spLocks/>
          </p:cNvSpPr>
          <p:nvPr/>
        </p:nvSpPr>
        <p:spPr>
          <a:xfrm>
            <a:off x="396255" y="71651"/>
            <a:ext cx="6912768" cy="720765"/>
          </a:xfrm>
          <a:prstGeom prst="rect">
            <a:avLst/>
          </a:prstGeom>
          <a:solidFill>
            <a:srgbClr val="C00000"/>
          </a:solidFill>
        </p:spPr>
        <p:txBody>
          <a:bodyPr vert="horz" lIns="104306" tIns="52153" rIns="104306" bIns="52153" rtlCol="0" anchor="ctr">
            <a:noAutofit/>
          </a:bodyPr>
          <a:lstStyle>
            <a:lvl1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5400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ВАЖНАЯ ИНФОРМАЦИЯ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2097" y="915704"/>
            <a:ext cx="4972830" cy="61187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noProof="0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Уважаемые граждане! </a:t>
            </a:r>
          </a:p>
        </p:txBody>
      </p:sp>
    </p:spTree>
    <p:extLst>
      <p:ext uri="{BB962C8B-B14F-4D97-AF65-F5344CB8AC3E}">
        <p14:creationId xmlns:p14="http://schemas.microsoft.com/office/powerpoint/2010/main" val="59749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18182</TotalTime>
  <Words>163</Words>
  <Application>Microsoft Office PowerPoint</Application>
  <PresentationFormat>Произвольный</PresentationFormat>
  <Paragraphs>28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Present_FNS2012_A4</vt:lpstr>
      <vt:lpstr>НЕ ПОЗДНЕЕ  1 ДЕКАБРЯ 2020 НЕОБХОДИМО УПЛАТИТЬ ИМУЩЕСТВЕННЫЕ НАЛОГИ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Коробейникова Евгения Сергеевна</dc:creator>
  <cp:lastModifiedBy>Демидова Лейсан Равилевна</cp:lastModifiedBy>
  <cp:revision>656</cp:revision>
  <cp:lastPrinted>2020-09-30T07:40:08Z</cp:lastPrinted>
  <dcterms:created xsi:type="dcterms:W3CDTF">2013-11-13T08:36:35Z</dcterms:created>
  <dcterms:modified xsi:type="dcterms:W3CDTF">2020-09-30T07:42:13Z</dcterms:modified>
</cp:coreProperties>
</file>